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Lora"/>
      <p:regular r:id="rId14"/>
    </p:embeddedFont>
    <p:embeddedFont>
      <p:font typeface="Lora"/>
      <p:regular r:id="rId15"/>
    </p:embeddedFont>
    <p:embeddedFont>
      <p:font typeface="Lora"/>
      <p:regular r:id="rId16"/>
    </p:embeddedFont>
    <p:embeddedFont>
      <p:font typeface="Lora"/>
      <p:regular r:id="rId17"/>
    </p:embeddedFont>
    <p:embeddedFont>
      <p:font typeface="Source Sans 3"/>
      <p:regular r:id="rId18"/>
    </p:embeddedFont>
    <p:embeddedFont>
      <p:font typeface="Source Sans 3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hyperlink" Target="mailto:ashokt@example.com" TargetMode="External"/><Relationship Id="rId2" Type="http://schemas.openxmlformats.org/officeDocument/2006/relationships/image" Target="../media/image-7-1.png"/><Relationship Id="rId3" Type="http://schemas.openxmlformats.org/officeDocument/2006/relationships/image" Target="../media/image-7-2.png"/><Relationship Id="rId4" Type="http://schemas.openxmlformats.org/officeDocument/2006/relationships/image" Target="../media/image-7-3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576263"/>
            <a:ext cx="7102316" cy="523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Query 5 — Books Loaned per Branch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837724" y="1455777"/>
            <a:ext cx="12954952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Objective: Retrieve the total number of books loaned for each library branch to measure circulation per location. SQL (final):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837724" y="1940838"/>
            <a:ext cx="12954952" cy="2260521"/>
          </a:xfrm>
          <a:prstGeom prst="roundRect">
            <a:avLst>
              <a:gd name="adj" fmla="val 1181"/>
            </a:avLst>
          </a:prstGeom>
          <a:solidFill>
            <a:srgbClr val="F1E8DA"/>
          </a:solidFill>
          <a:ln/>
        </p:spPr>
      </p:sp>
      <p:sp>
        <p:nvSpPr>
          <p:cNvPr id="5" name="Shape 3"/>
          <p:cNvSpPr/>
          <p:nvPr/>
        </p:nvSpPr>
        <p:spPr>
          <a:xfrm>
            <a:off x="828913" y="1940838"/>
            <a:ext cx="12972574" cy="2260521"/>
          </a:xfrm>
          <a:prstGeom prst="roundRect">
            <a:avLst>
              <a:gd name="adj" fmla="val 1181"/>
            </a:avLst>
          </a:prstGeom>
          <a:solidFill>
            <a:srgbClr val="F1E8DA"/>
          </a:solidFill>
          <a:ln/>
        </p:spPr>
      </p:sp>
      <p:sp>
        <p:nvSpPr>
          <p:cNvPr id="6" name="Text 4"/>
          <p:cNvSpPr/>
          <p:nvPr/>
        </p:nvSpPr>
        <p:spPr>
          <a:xfrm>
            <a:off x="1006912" y="2074307"/>
            <a:ext cx="12616577" cy="1993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lb.library_branch_BranchName,       COUNT(bl.book_loans_LoansID) AS Total_Books_LoanedFROM tbl_library_branch lbLEFT JOIN tbl_book_loans bl  ON lb.library_branch_BranchID = bl.book_loans_BranchIDGROUP BY lb.library_branch_BranchName;  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837724" y="4401622"/>
            <a:ext cx="12954952" cy="569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Notes: LEFT JOIN preserves branches with zero loans so administrators can easily spot inactive locations. Use an index on book_loans_BranchID for performance on large loan tables.</a:t>
            </a:r>
            <a:endParaRPr lang="en-US" sz="14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5171480"/>
            <a:ext cx="2670572" cy="1650444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837724" y="6999923"/>
            <a:ext cx="2094548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Visualization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837724" y="7368421"/>
            <a:ext cx="12954952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Reserve ~20% of the card width on the right for the query output image (chart or table) so results appear alongside the SQL and explanation.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802719"/>
            <a:ext cx="7338893" cy="400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Query 6 — Active Borrowers (More Than 5 Books)</a:t>
            </a:r>
            <a:endParaRPr lang="en-US" sz="2500" dirty="0"/>
          </a:p>
        </p:txBody>
      </p:sp>
      <p:sp>
        <p:nvSpPr>
          <p:cNvPr id="4" name="Text 1"/>
          <p:cNvSpPr/>
          <p:nvPr/>
        </p:nvSpPr>
        <p:spPr>
          <a:xfrm>
            <a:off x="6324124" y="1407319"/>
            <a:ext cx="7468553" cy="435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Objective: Identify borrowers who currently have more than five books checked out — useful for targeted communications or policy enforcement. SQL (final):</a:t>
            </a:r>
            <a:endParaRPr lang="en-US" sz="1050" dirty="0"/>
          </a:p>
        </p:txBody>
      </p:sp>
      <p:sp>
        <p:nvSpPr>
          <p:cNvPr id="5" name="Shape 2"/>
          <p:cNvSpPr/>
          <p:nvPr/>
        </p:nvSpPr>
        <p:spPr>
          <a:xfrm>
            <a:off x="6324124" y="1995726"/>
            <a:ext cx="7468553" cy="2162889"/>
          </a:xfrm>
          <a:prstGeom prst="roundRect">
            <a:avLst>
              <a:gd name="adj" fmla="val 944"/>
            </a:avLst>
          </a:prstGeom>
          <a:solidFill>
            <a:srgbClr val="F1E8DA"/>
          </a:solidFill>
          <a:ln/>
        </p:spPr>
      </p:sp>
      <p:sp>
        <p:nvSpPr>
          <p:cNvPr id="6" name="Shape 3"/>
          <p:cNvSpPr/>
          <p:nvPr/>
        </p:nvSpPr>
        <p:spPr>
          <a:xfrm>
            <a:off x="6317337" y="1995726"/>
            <a:ext cx="7482126" cy="2162889"/>
          </a:xfrm>
          <a:prstGeom prst="roundRect">
            <a:avLst>
              <a:gd name="adj" fmla="val 944"/>
            </a:avLst>
          </a:prstGeom>
          <a:solidFill>
            <a:srgbClr val="F1E8DA"/>
          </a:solidFill>
          <a:ln/>
        </p:spPr>
      </p:sp>
      <p:sp>
        <p:nvSpPr>
          <p:cNvPr id="7" name="Text 4"/>
          <p:cNvSpPr/>
          <p:nvPr/>
        </p:nvSpPr>
        <p:spPr>
          <a:xfrm>
            <a:off x="6453426" y="2097762"/>
            <a:ext cx="7209949" cy="1958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br.borrower_BorrowerName,       br.borrower_BorrowerAddress,       COUNT(bl.book_loans_BookID) AS Books_Checked_OutFROM tbl_borrower brJOIN tbl_book_loans bl  ON br.borrower_CardNo = bl.book_loans_CardNoGROUP BY br.borrower_CardNo, br.borrower_BorrowerName, br.borrower_BorrowerAddressHAVING COUNT(bl.book_loans_BookID) &gt; 5;  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6324124" y="4311729"/>
            <a:ext cx="7468553" cy="435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Notes: Grouping by CardNo ensures correct aggregation. Include name and address in GROUP BY or select them via a subquery to satisfy SQL strictness. Consider adding current_due_date filters to capture only active (not returned) loans.</a:t>
            </a:r>
            <a:endParaRPr lang="en-US" sz="1050" dirty="0"/>
          </a:p>
        </p:txBody>
      </p:sp>
      <p:sp>
        <p:nvSpPr>
          <p:cNvPr id="9" name="Shape 6"/>
          <p:cNvSpPr/>
          <p:nvPr/>
        </p:nvSpPr>
        <p:spPr>
          <a:xfrm>
            <a:off x="6324124" y="5104328"/>
            <a:ext cx="7468553" cy="991076"/>
          </a:xfrm>
          <a:prstGeom prst="roundRect">
            <a:avLst>
              <a:gd name="adj" fmla="val 7381"/>
            </a:avLst>
          </a:prstGeom>
          <a:solidFill>
            <a:srgbClr val="FEF5E7"/>
          </a:solidFill>
          <a:ln/>
        </p:spPr>
      </p:sp>
      <p:sp>
        <p:nvSpPr>
          <p:cNvPr id="10" name="Shape 7"/>
          <p:cNvSpPr/>
          <p:nvPr/>
        </p:nvSpPr>
        <p:spPr>
          <a:xfrm>
            <a:off x="6324124" y="5089088"/>
            <a:ext cx="7468553" cy="60960"/>
          </a:xfrm>
          <a:prstGeom prst="roundRect">
            <a:avLst>
              <a:gd name="adj" fmla="val 33501"/>
            </a:avLst>
          </a:prstGeom>
          <a:solidFill>
            <a:srgbClr val="38512F"/>
          </a:solidFill>
          <a:ln/>
        </p:spPr>
      </p:sp>
      <p:sp>
        <p:nvSpPr>
          <p:cNvPr id="11" name="Shape 8"/>
          <p:cNvSpPr/>
          <p:nvPr/>
        </p:nvSpPr>
        <p:spPr>
          <a:xfrm>
            <a:off x="9854208" y="4900136"/>
            <a:ext cx="408384" cy="408384"/>
          </a:xfrm>
          <a:prstGeom prst="roundRect">
            <a:avLst>
              <a:gd name="adj" fmla="val 223907"/>
            </a:avLst>
          </a:prstGeom>
          <a:solidFill>
            <a:srgbClr val="38512F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6723" y="5022533"/>
            <a:ext cx="163354" cy="163354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6475452" y="5444609"/>
            <a:ext cx="1601629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Action</a:t>
            </a:r>
            <a:endParaRPr lang="en-US" sz="1250" dirty="0"/>
          </a:p>
        </p:txBody>
      </p:sp>
      <p:sp>
        <p:nvSpPr>
          <p:cNvPr id="14" name="Text 10"/>
          <p:cNvSpPr/>
          <p:nvPr/>
        </p:nvSpPr>
        <p:spPr>
          <a:xfrm>
            <a:off x="6475452" y="5726430"/>
            <a:ext cx="7165896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Send automated reminders or soft notifications to identified borrowers.</a:t>
            </a:r>
            <a:endParaRPr lang="en-US" sz="1050" dirty="0"/>
          </a:p>
        </p:txBody>
      </p:sp>
      <p:sp>
        <p:nvSpPr>
          <p:cNvPr id="15" name="Shape 11"/>
          <p:cNvSpPr/>
          <p:nvPr/>
        </p:nvSpPr>
        <p:spPr>
          <a:xfrm>
            <a:off x="6324124" y="6435685"/>
            <a:ext cx="7468553" cy="991076"/>
          </a:xfrm>
          <a:prstGeom prst="roundRect">
            <a:avLst>
              <a:gd name="adj" fmla="val 7381"/>
            </a:avLst>
          </a:prstGeom>
          <a:solidFill>
            <a:srgbClr val="FEF5E7"/>
          </a:solidFill>
          <a:ln/>
        </p:spPr>
      </p:sp>
      <p:sp>
        <p:nvSpPr>
          <p:cNvPr id="16" name="Shape 12"/>
          <p:cNvSpPr/>
          <p:nvPr/>
        </p:nvSpPr>
        <p:spPr>
          <a:xfrm>
            <a:off x="6324124" y="6420445"/>
            <a:ext cx="7468553" cy="60960"/>
          </a:xfrm>
          <a:prstGeom prst="roundRect">
            <a:avLst>
              <a:gd name="adj" fmla="val 33501"/>
            </a:avLst>
          </a:prstGeom>
          <a:solidFill>
            <a:srgbClr val="38512F"/>
          </a:solidFill>
          <a:ln/>
        </p:spPr>
      </p:sp>
      <p:sp>
        <p:nvSpPr>
          <p:cNvPr id="17" name="Shape 13"/>
          <p:cNvSpPr/>
          <p:nvPr/>
        </p:nvSpPr>
        <p:spPr>
          <a:xfrm>
            <a:off x="9854208" y="6231493"/>
            <a:ext cx="408384" cy="408384"/>
          </a:xfrm>
          <a:prstGeom prst="roundRect">
            <a:avLst>
              <a:gd name="adj" fmla="val 223907"/>
            </a:avLst>
          </a:prstGeom>
          <a:solidFill>
            <a:srgbClr val="38512F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6723" y="6353889"/>
            <a:ext cx="163354" cy="163354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6475452" y="6775966"/>
            <a:ext cx="1601629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Policy</a:t>
            </a:r>
            <a:endParaRPr lang="en-US" sz="1250" dirty="0"/>
          </a:p>
        </p:txBody>
      </p:sp>
      <p:sp>
        <p:nvSpPr>
          <p:cNvPr id="20" name="Text 15"/>
          <p:cNvSpPr/>
          <p:nvPr/>
        </p:nvSpPr>
        <p:spPr>
          <a:xfrm>
            <a:off x="6475452" y="7057787"/>
            <a:ext cx="7165896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 results to enforce borrowing caps or temporary blocks to balance availability.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1489" y="330994"/>
            <a:ext cx="6106001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Query 7 — Stephen King Books at Central Branch</a:t>
            </a:r>
            <a:endParaRPr lang="en-US" sz="2100" dirty="0"/>
          </a:p>
        </p:txBody>
      </p:sp>
      <p:sp>
        <p:nvSpPr>
          <p:cNvPr id="3" name="Text 1"/>
          <p:cNvSpPr/>
          <p:nvPr/>
        </p:nvSpPr>
        <p:spPr>
          <a:xfrm>
            <a:off x="481489" y="896064"/>
            <a:ext cx="13667423" cy="182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Objective: Get a list of Stephen King titles and the number of copies available at the Central branch to support collection planning and inter-branch transfers. SQL (final):</a:t>
            </a:r>
            <a:endParaRPr lang="en-US" sz="900" dirty="0"/>
          </a:p>
        </p:txBody>
      </p:sp>
      <p:sp>
        <p:nvSpPr>
          <p:cNvPr id="4" name="Shape 2"/>
          <p:cNvSpPr/>
          <p:nvPr/>
        </p:nvSpPr>
        <p:spPr>
          <a:xfrm>
            <a:off x="481489" y="1207651"/>
            <a:ext cx="13667423" cy="2550438"/>
          </a:xfrm>
          <a:prstGeom prst="roundRect">
            <a:avLst>
              <a:gd name="adj" fmla="val 673"/>
            </a:avLst>
          </a:prstGeom>
          <a:solidFill>
            <a:srgbClr val="F1E8DA"/>
          </a:solidFill>
          <a:ln/>
        </p:spPr>
      </p:sp>
      <p:sp>
        <p:nvSpPr>
          <p:cNvPr id="5" name="Shape 3"/>
          <p:cNvSpPr/>
          <p:nvPr/>
        </p:nvSpPr>
        <p:spPr>
          <a:xfrm>
            <a:off x="475774" y="1207651"/>
            <a:ext cx="13678853" cy="2550438"/>
          </a:xfrm>
          <a:prstGeom prst="roundRect">
            <a:avLst>
              <a:gd name="adj" fmla="val 673"/>
            </a:avLst>
          </a:prstGeom>
          <a:solidFill>
            <a:srgbClr val="F1E8DA"/>
          </a:solidFill>
          <a:ln/>
        </p:spPr>
      </p:sp>
      <p:sp>
        <p:nvSpPr>
          <p:cNvPr id="6" name="Text 4"/>
          <p:cNvSpPr/>
          <p:nvPr/>
        </p:nvSpPr>
        <p:spPr>
          <a:xfrm>
            <a:off x="590074" y="1293376"/>
            <a:ext cx="13450253" cy="2378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b.book_Title,       lb.library_branch_BranchName,       bc.book_copies_No_Of_CopiesFROM tbl_book bJOIN tbl_book_authors ba  ON b.book_BookID = ba.book_authors_BookIDJOIN tbl_book_copies bc  ON b.book_BookID = bc.book_copies_BookIDJOIN tbl_library_branch lb  ON bc.book_copies_BranchID = lb.library_branch_BranchIDWHERE ba.book_authors_AuthorName = 'Stephen King'  AND lb.library_branch_BranchName = 'Central';  </a:t>
            </a:r>
            <a:endParaRPr lang="en-US" sz="900" dirty="0"/>
          </a:p>
        </p:txBody>
      </p:sp>
      <p:sp>
        <p:nvSpPr>
          <p:cNvPr id="7" name="Text 5"/>
          <p:cNvSpPr/>
          <p:nvPr/>
        </p:nvSpPr>
        <p:spPr>
          <a:xfrm>
            <a:off x="481489" y="3886676"/>
            <a:ext cx="13667423" cy="182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Notes: This query relies on accurate author-name normalization. Prefer an authors table with author IDs to avoid mismatches from name variations. Use the reserved 20% right-side area for an output image showing a small table or thumbnail list of titles with counts.</a:t>
            </a:r>
            <a:endParaRPr lang="en-US" sz="9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9109" y="4275653"/>
            <a:ext cx="4489728" cy="4489728"/>
          </a:xfrm>
          <a:prstGeom prst="rect">
            <a:avLst/>
          </a:prstGeom>
        </p:spPr>
      </p:pic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277" y="4275653"/>
            <a:ext cx="4489728" cy="4489728"/>
          </a:xfrm>
          <a:prstGeom prst="rect">
            <a:avLst/>
          </a:prstGeom>
        </p:spPr>
      </p:pic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1444" y="4275653"/>
            <a:ext cx="4489728" cy="448972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86664"/>
            <a:ext cx="4928354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Analysis &amp; Insights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37724" y="2921437"/>
            <a:ext cx="12954952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Key findings from the queries: - Sharpstown branch shows highest circulation; prioritize supply and staffing adjustments there. - Several titles are available only at specific branches, indicating potential inequity in access — consider redistribution or inter-branch loan policies. - Inactive borrowers and borrowers with high outstanding loans were identified; automate follow-ups to improve turnover. - These insights enable branch-level resource optimization: targeted acquisitions, staffing, and scheduling.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37724" y="4497229"/>
            <a:ext cx="471249" cy="471249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5" name="Text 3"/>
          <p:cNvSpPr/>
          <p:nvPr/>
        </p:nvSpPr>
        <p:spPr>
          <a:xfrm>
            <a:off x="1518404" y="4569143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Resource Allocation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1518404" y="5002768"/>
            <a:ext cx="3463052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Redirect popular titles and additional copies to high-circulation branches to reduce wait times and improve user satisfaction.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243274" y="4497229"/>
            <a:ext cx="471249" cy="471249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8" name="Text 6"/>
          <p:cNvSpPr/>
          <p:nvPr/>
        </p:nvSpPr>
        <p:spPr>
          <a:xfrm>
            <a:off x="5923955" y="4569143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Access Equity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5923955" y="5002768"/>
            <a:ext cx="3463052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 inter-branch transfer workflows and short-term loans to ensure patrons can access titles regardless of location.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9648825" y="4497229"/>
            <a:ext cx="471249" cy="471249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11" name="Text 9"/>
          <p:cNvSpPr/>
          <p:nvPr/>
        </p:nvSpPr>
        <p:spPr>
          <a:xfrm>
            <a:off x="10329505" y="4569143"/>
            <a:ext cx="2565916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Operational Efficiency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10329505" y="5002768"/>
            <a:ext cx="3463171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 active-borrower data to design reminder cadence and to detect potential account abandonment or abuse.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181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554373"/>
            <a:ext cx="11108531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 — What We Built and Why It Matters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837724" y="4484370"/>
            <a:ext cx="12954952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Summary: - Implemented a normalized SQL library database that enforces referential integrity and reduces redundancy across books, authors, copies, borrowers, and branches. - Analytical queries provided operational intelligence: branch circulation, heavy borrowers, and author-specific inventory at branches. - These outcomes make day-to-day library operations more data-driven and scalable.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837724" y="5725120"/>
            <a:ext cx="6372701" cy="1568291"/>
          </a:xfrm>
          <a:prstGeom prst="roundRect">
            <a:avLst>
              <a:gd name="adj" fmla="val 6997"/>
            </a:avLst>
          </a:prstGeom>
          <a:solidFill>
            <a:srgbClr val="FEF5E7"/>
          </a:solidFill>
          <a:ln w="22860">
            <a:solidFill>
              <a:srgbClr val="D9CDBA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14864" y="5725120"/>
            <a:ext cx="91440" cy="1568291"/>
          </a:xfrm>
          <a:prstGeom prst="roundRect">
            <a:avLst>
              <a:gd name="adj" fmla="val 34360"/>
            </a:avLst>
          </a:prstGeom>
          <a:solidFill>
            <a:srgbClr val="38512F"/>
          </a:solidFill>
          <a:ln/>
        </p:spPr>
      </p:sp>
      <p:sp>
        <p:nvSpPr>
          <p:cNvPr id="7" name="Text 4"/>
          <p:cNvSpPr/>
          <p:nvPr/>
        </p:nvSpPr>
        <p:spPr>
          <a:xfrm>
            <a:off x="1138595" y="5957411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Impact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138595" y="6391037"/>
            <a:ext cx="5839539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Improved collection strategy, more equitable access, and higher resource utilization.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419856" y="5725120"/>
            <a:ext cx="6372820" cy="1568291"/>
          </a:xfrm>
          <a:prstGeom prst="roundRect">
            <a:avLst>
              <a:gd name="adj" fmla="val 6997"/>
            </a:avLst>
          </a:prstGeom>
          <a:solidFill>
            <a:srgbClr val="FEF5E7"/>
          </a:solidFill>
          <a:ln w="22860">
            <a:solidFill>
              <a:srgbClr val="D9CDBA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396996" y="5725120"/>
            <a:ext cx="91440" cy="1568291"/>
          </a:xfrm>
          <a:prstGeom prst="roundRect">
            <a:avLst>
              <a:gd name="adj" fmla="val 34360"/>
            </a:avLst>
          </a:prstGeom>
          <a:solidFill>
            <a:srgbClr val="38512F"/>
          </a:solidFill>
          <a:ln/>
        </p:spPr>
      </p:sp>
      <p:sp>
        <p:nvSpPr>
          <p:cNvPr id="11" name="Text 8"/>
          <p:cNvSpPr/>
          <p:nvPr/>
        </p:nvSpPr>
        <p:spPr>
          <a:xfrm>
            <a:off x="7720727" y="5957411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Recommendations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7720727" y="6391037"/>
            <a:ext cx="5839658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Adopt regular reporting, index frequently queried columns, and normalize author/branch identifiers to prevent data drift.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871657"/>
            <a:ext cx="6618923" cy="523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Future Enhancements &amp; Roadmap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837724" y="1662232"/>
            <a:ext cx="7468553" cy="17087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Proposed next steps to evolve the system: - Add triggers to automatically update book_copies_No_Of_Copies when loans are created or returned to ensure real-time accuracy. - Implement role-based access control so librarians and admins have appropriate permissions for updates, reporting, and data exports. - Build late-fee calculation and notification mechanisms (email/SMS) to improve returns and reduce loss. - Integrate analytics dashboards (BI) and QR-code-based tracking for faster circulation workflows and contactless checkouts.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1015722" y="3838337"/>
            <a:ext cx="177998" cy="801053"/>
          </a:xfrm>
          <a:prstGeom prst="roundRect">
            <a:avLst>
              <a:gd name="adj" fmla="val 15004"/>
            </a:avLst>
          </a:prstGeom>
          <a:solidFill>
            <a:srgbClr val="F3E7D4"/>
          </a:solidFill>
          <a:ln/>
        </p:spPr>
      </p:sp>
      <p:sp>
        <p:nvSpPr>
          <p:cNvPr id="6" name="Shape 3"/>
          <p:cNvSpPr/>
          <p:nvPr/>
        </p:nvSpPr>
        <p:spPr>
          <a:xfrm>
            <a:off x="837724" y="3721418"/>
            <a:ext cx="534114" cy="534114"/>
          </a:xfrm>
          <a:prstGeom prst="roundRect">
            <a:avLst>
              <a:gd name="adj" fmla="val 85600"/>
            </a:avLst>
          </a:prstGeom>
          <a:solidFill>
            <a:srgbClr val="F3E7D4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1193" y="3855006"/>
            <a:ext cx="267057" cy="26705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49837" y="3749278"/>
            <a:ext cx="2094548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Automated Triggers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1549837" y="4117777"/>
            <a:ext cx="6756440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Maintain counts and data integrity automatically at transaction time.</a:t>
            </a:r>
            <a:endParaRPr lang="en-US" sz="1400" dirty="0"/>
          </a:p>
        </p:txBody>
      </p:sp>
      <p:sp>
        <p:nvSpPr>
          <p:cNvPr id="10" name="Shape 6"/>
          <p:cNvSpPr/>
          <p:nvPr/>
        </p:nvSpPr>
        <p:spPr>
          <a:xfrm>
            <a:off x="1282779" y="5084564"/>
            <a:ext cx="177998" cy="801053"/>
          </a:xfrm>
          <a:prstGeom prst="roundRect">
            <a:avLst>
              <a:gd name="adj" fmla="val 15004"/>
            </a:avLst>
          </a:prstGeom>
          <a:solidFill>
            <a:srgbClr val="F3E7D4"/>
          </a:solidFill>
          <a:ln/>
        </p:spPr>
      </p:sp>
      <p:sp>
        <p:nvSpPr>
          <p:cNvPr id="11" name="Shape 7"/>
          <p:cNvSpPr/>
          <p:nvPr/>
        </p:nvSpPr>
        <p:spPr>
          <a:xfrm>
            <a:off x="1104781" y="4967645"/>
            <a:ext cx="534114" cy="534114"/>
          </a:xfrm>
          <a:prstGeom prst="roundRect">
            <a:avLst>
              <a:gd name="adj" fmla="val 85600"/>
            </a:avLst>
          </a:prstGeom>
          <a:solidFill>
            <a:srgbClr val="F3E7D4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8250" y="5101233"/>
            <a:ext cx="267057" cy="26705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816894" y="4995505"/>
            <a:ext cx="2094548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Roles &amp; Security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1816894" y="5364004"/>
            <a:ext cx="6489383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Protect sensitive borrower data and limit destructive operations.</a:t>
            </a:r>
            <a:endParaRPr lang="en-US" sz="1400" dirty="0"/>
          </a:p>
        </p:txBody>
      </p:sp>
      <p:sp>
        <p:nvSpPr>
          <p:cNvPr id="15" name="Shape 10"/>
          <p:cNvSpPr/>
          <p:nvPr/>
        </p:nvSpPr>
        <p:spPr>
          <a:xfrm>
            <a:off x="1549837" y="6330791"/>
            <a:ext cx="177998" cy="1026914"/>
          </a:xfrm>
          <a:prstGeom prst="roundRect">
            <a:avLst>
              <a:gd name="adj" fmla="val 15004"/>
            </a:avLst>
          </a:prstGeom>
          <a:solidFill>
            <a:srgbClr val="F3E7D4"/>
          </a:solidFill>
          <a:ln/>
        </p:spPr>
      </p:sp>
      <p:sp>
        <p:nvSpPr>
          <p:cNvPr id="16" name="Shape 11"/>
          <p:cNvSpPr/>
          <p:nvPr/>
        </p:nvSpPr>
        <p:spPr>
          <a:xfrm>
            <a:off x="1371838" y="6213872"/>
            <a:ext cx="534114" cy="534114"/>
          </a:xfrm>
          <a:prstGeom prst="roundRect">
            <a:avLst>
              <a:gd name="adj" fmla="val 85600"/>
            </a:avLst>
          </a:prstGeom>
          <a:solidFill>
            <a:srgbClr val="F3E7D4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05307" y="6347460"/>
            <a:ext cx="267057" cy="267057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2083951" y="6241733"/>
            <a:ext cx="2094548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Dashboards</a:t>
            </a:r>
            <a:endParaRPr lang="en-US" sz="1600" dirty="0"/>
          </a:p>
        </p:txBody>
      </p:sp>
      <p:sp>
        <p:nvSpPr>
          <p:cNvPr id="19" name="Text 13"/>
          <p:cNvSpPr/>
          <p:nvPr/>
        </p:nvSpPr>
        <p:spPr>
          <a:xfrm>
            <a:off x="2083951" y="6610231"/>
            <a:ext cx="6222325" cy="569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Operational dashboards that surface trends, overdue items, and branch KPIs in real time.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22722"/>
            <a:ext cx="5651063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Thank You — Questions?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37724" y="1857494"/>
            <a:ext cx="12954952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Contact: </a:t>
            </a:r>
            <a:pPr algn="l" indent="0" marL="0">
              <a:lnSpc>
                <a:spcPts val="2600"/>
              </a:lnSpc>
              <a:buNone/>
            </a:pPr>
            <a:r>
              <a:rPr lang="en-US" sz="1600" u="sng" dirty="0">
                <a:solidFill>
                  <a:srgbClr val="38512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ashokt@example.com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Please reach out for the SQL scripts, schema DDL, or help implementing triggers and dashboards. We're happy to provide sample code and step-by-step guidance.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37724" y="3098244"/>
            <a:ext cx="12954952" cy="1224915"/>
          </a:xfrm>
          <a:prstGeom prst="roundRect">
            <a:avLst>
              <a:gd name="adj" fmla="val 2565"/>
            </a:avLst>
          </a:prstGeom>
          <a:solidFill>
            <a:srgbClr val="D4E3CF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155" y="3405188"/>
            <a:ext cx="261818" cy="20943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518404" y="3359944"/>
            <a:ext cx="12064841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Note: For query output visuals, reserve approximately 20% of each query slide's right side for charts or result tables to keep SQL and results side-by-side for clear instructional presentation.</a:t>
            </a:r>
            <a:endParaRPr lang="en-US" sz="16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380" y="4694158"/>
            <a:ext cx="4191000" cy="2513409"/>
          </a:xfrm>
          <a:prstGeom prst="rect">
            <a:avLst/>
          </a:prstGeom>
        </p:spPr>
      </p:pic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8901" y="4694158"/>
            <a:ext cx="4191000" cy="251340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2025-11-06T20:15:02Z</dcterms:created>
  <dcterms:modified xsi:type="dcterms:W3CDTF">2025-11-06T20:15:02Z</dcterms:modified>
</cp:coreProperties>
</file>